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90" r:id="rId5"/>
    <p:sldId id="281" r:id="rId6"/>
    <p:sldId id="291" r:id="rId7"/>
    <p:sldId id="259" r:id="rId8"/>
    <p:sldId id="283" r:id="rId9"/>
    <p:sldId id="260" r:id="rId10"/>
    <p:sldId id="282" r:id="rId11"/>
    <p:sldId id="261" r:id="rId12"/>
    <p:sldId id="284" r:id="rId13"/>
    <p:sldId id="285" r:id="rId14"/>
    <p:sldId id="288" r:id="rId15"/>
    <p:sldId id="262" r:id="rId16"/>
    <p:sldId id="275" r:id="rId17"/>
    <p:sldId id="287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43D628-7CEC-4E06-A09A-6968ACADB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7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3E0A2F-E266-4443-B701-E634FF82C4B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C52996-5381-4753-8495-29BED34BF73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03410E-DEF6-42E7-BD35-87BF618573B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332BE-CDF1-40EB-9B50-78E6AB1D8C1F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B1146-47EB-4536-8FAB-5E5C34F867F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E172AE-5A4C-4AB2-BA4D-CC8867AEC80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24E438-1B80-468C-8344-2B9DDBE26C4C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D427C9-A383-428F-9814-22C9F6DCBD4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1EB7DB-8E7D-479B-AD52-EB8478BFF0EC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2809F9-595C-4118-860C-73D1AB812CFE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4CCDDE-E3C1-4421-8E61-521D84D1C87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7394F-1AB7-43FB-8A72-B54F77206846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CBA900-81BE-4D00-9A0A-DAE4FF7AD19D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27786-5C10-4930-9825-72E0D99EB16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03477-277B-470A-9BC6-E317D1DDB8EE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00FDA0-EC52-4AD4-8491-078743C2D47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62FA7-070C-4DB2-9258-EC192545CE7F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068232-0C8B-4B44-B7A5-50F0DBA9873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5E5E4-1B40-4B43-9938-7E409CE0D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9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39B4-D853-446C-842E-365D27736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4560-970A-4A94-AE2A-DADBED6DE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0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AA244-4192-4450-A3AE-EDEB31793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B5682-61BA-490A-A171-7B3EAA623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958C8-2694-422B-B946-61DE83030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2907-9A60-40FF-A3F3-5A8EE1DB8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DF55-4986-4AA2-A241-B1BF16D54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47CC1-2D24-46E8-97BE-BB0ACC627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0FFB9-7302-45F5-9504-56B4E0B71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1C26-ADC7-49AF-9B21-5157C54F1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3AB4-A60C-4BFB-9D86-A99CEBC9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7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9D3F-E587-4A76-8451-CFE0D71E7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372DDD3-9406-4E76-A281-01C01EED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001000" cy="2559050"/>
          </a:xfrm>
        </p:spPr>
        <p:txBody>
          <a:bodyPr/>
          <a:lstStyle/>
          <a:p>
            <a:pPr eaLnBrk="1" hangingPunct="1"/>
            <a:r>
              <a:rPr lang="en-US" sz="9600" smtClean="0"/>
              <a:t>What do our students know?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3200" i="1" smtClean="0"/>
          </a:p>
        </p:txBody>
      </p:sp>
      <p:pic>
        <p:nvPicPr>
          <p:cNvPr id="3076" name="Picture 4" descr="CBA logo with global tag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86200"/>
            <a:ext cx="41910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smtClean="0"/>
              <a:t>Critical Thinking Skills</a:t>
            </a:r>
          </a:p>
        </p:txBody>
      </p:sp>
      <p:graphicFrame>
        <p:nvGraphicFramePr>
          <p:cNvPr id="12291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1534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Worksheet" r:id="rId4" imgW="8229529" imgH="3743468" progId="Excel.Sheet.8">
                  <p:embed/>
                </p:oleObj>
              </mc:Choice>
              <mc:Fallback>
                <p:oleObj name="Worksheet" r:id="rId4" imgW="8229529" imgH="3743468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81534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What do our UG students know?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267200"/>
          </a:xfrm>
        </p:spPr>
        <p:txBody>
          <a:bodyPr/>
          <a:lstStyle/>
          <a:p>
            <a:pPr eaLnBrk="1" hangingPunct="1"/>
            <a:r>
              <a:rPr lang="en-US" sz="2400" b="1" smtClean="0"/>
              <a:t>ETHICAL REASONING SKILLS</a:t>
            </a:r>
          </a:p>
          <a:p>
            <a:pPr lvl="1" eaLnBrk="1" hangingPunct="1"/>
            <a:r>
              <a:rPr lang="en-US" sz="2200" b="1" smtClean="0"/>
              <a:t>Assessed using embedded questions on final in BA 300 – Ethical Decision Making in Business</a:t>
            </a:r>
            <a:endParaRPr lang="en-US" sz="2200" smtClean="0"/>
          </a:p>
          <a:p>
            <a:pPr lvl="1" eaLnBrk="1" hangingPunct="1"/>
            <a:r>
              <a:rPr lang="en-US" sz="2200" b="1" smtClean="0"/>
              <a:t>SLO #1: </a:t>
            </a:r>
            <a:r>
              <a:rPr lang="en-US" sz="2200" smtClean="0"/>
              <a:t>Explain the various ethical dimensions of business decision making. (3 Qs)</a:t>
            </a:r>
          </a:p>
          <a:p>
            <a:pPr lvl="1" eaLnBrk="1" hangingPunct="1"/>
            <a:r>
              <a:rPr lang="en-US" sz="2200" b="1" smtClean="0"/>
              <a:t>SLO #2: </a:t>
            </a:r>
            <a:r>
              <a:rPr lang="en-US" sz="2200" smtClean="0"/>
              <a:t> Explain the role of various affected parties in business decision-making. (3 Qs)</a:t>
            </a:r>
          </a:p>
          <a:p>
            <a:pPr lvl="1" eaLnBrk="1" hangingPunct="1"/>
            <a:r>
              <a:rPr lang="en-US" sz="2200" b="1" smtClean="0"/>
              <a:t>SLO #3:  </a:t>
            </a:r>
            <a:r>
              <a:rPr lang="en-US" sz="2200" smtClean="0"/>
              <a:t>Asses the ethics of decision alternatives using different ethical decision rules. (3 Qs)</a:t>
            </a:r>
          </a:p>
          <a:p>
            <a:pPr lvl="1" eaLnBrk="1" hangingPunct="1"/>
            <a:r>
              <a:rPr lang="en-US" sz="2200" b="1" smtClean="0"/>
              <a:t>SLO #4:  </a:t>
            </a:r>
            <a:r>
              <a:rPr lang="en-US" sz="2200" smtClean="0"/>
              <a:t>apply ethical decision-making rules and concepts. (3 Qs)</a:t>
            </a:r>
            <a:endParaRPr lang="en-US" sz="2200" b="1" smtClean="0"/>
          </a:p>
          <a:p>
            <a:pPr lvl="1" eaLnBrk="1" hangingPunct="1">
              <a:buFont typeface="Wingdings" pitchFamily="2" charset="2"/>
              <a:buNone/>
            </a:pPr>
            <a:endParaRPr lang="en-US" b="1" smtClean="0"/>
          </a:p>
          <a:p>
            <a:pPr lvl="1" eaLnBrk="1" hangingPunct="1"/>
            <a:endParaRPr lang="en-US" b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pPr algn="ctr"/>
            <a:r>
              <a:rPr lang="en-US" sz="5400" smtClean="0"/>
              <a:t>Ethical Reasoning Skills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4" imgW="8151058" imgH="4041998" progId="Excel.Chart.8">
                  <p:embed/>
                </p:oleObj>
              </mc:Choice>
              <mc:Fallback>
                <p:oleObj r:id="rId4" imgW="8151058" imgH="404199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153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What do our UG students know?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153400" cy="4267200"/>
          </a:xfrm>
        </p:spPr>
        <p:txBody>
          <a:bodyPr/>
          <a:lstStyle/>
          <a:p>
            <a:pPr eaLnBrk="1" hangingPunct="1"/>
            <a:r>
              <a:rPr lang="en-US" sz="3200" b="1" smtClean="0"/>
              <a:t>GLOBAL PERSPECTIVE</a:t>
            </a:r>
          </a:p>
          <a:p>
            <a:pPr lvl="1" eaLnBrk="1" hangingPunct="1"/>
            <a:r>
              <a:rPr lang="en-US" sz="2800" b="1" smtClean="0"/>
              <a:t>Assessed using responses to a final exam essay question in MGT 405 (college-wide capstone course)</a:t>
            </a:r>
            <a:endParaRPr lang="en-US" sz="2800" smtClean="0"/>
          </a:p>
          <a:p>
            <a:pPr lvl="1" eaLnBrk="1" hangingPunct="1"/>
            <a:r>
              <a:rPr lang="en-US" sz="2800" b="1" smtClean="0"/>
              <a:t>SLO #1: </a:t>
            </a:r>
            <a:r>
              <a:rPr lang="en-US" sz="2800" smtClean="0"/>
              <a:t>Identify and describe the impact of the global economy on business decisions.</a:t>
            </a:r>
          </a:p>
          <a:p>
            <a:pPr lvl="1" eaLnBrk="1" hangingPunct="1"/>
            <a:r>
              <a:rPr lang="en-US" sz="2800" b="1" smtClean="0"/>
              <a:t>SLO #2: </a:t>
            </a:r>
            <a:r>
              <a:rPr lang="en-US" sz="2800" smtClean="0"/>
              <a:t> Explain and apply a global perspective in making business decisions. 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/>
          </a:p>
          <a:p>
            <a:pPr lvl="1" eaLnBrk="1" hangingPunct="1"/>
            <a:endParaRPr lang="en-US" b="1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600" smtClean="0"/>
              <a:t>Global Perspective</a:t>
            </a:r>
          </a:p>
        </p:txBody>
      </p:sp>
      <p:graphicFrame>
        <p:nvGraphicFramePr>
          <p:cNvPr id="16387" name="Content Placeholder 5"/>
          <p:cNvGraphicFramePr>
            <a:graphicFrameLocks noGrp="1"/>
          </p:cNvGraphicFramePr>
          <p:nvPr>
            <p:ph idx="1"/>
          </p:nvPr>
        </p:nvGraphicFramePr>
        <p:xfrm>
          <a:off x="669925" y="1878013"/>
          <a:ext cx="7878763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Worksheet" r:id="rId4" imgW="7791602" imgH="3971849" progId="Excel.Sheet.8">
                  <p:embed/>
                </p:oleObj>
              </mc:Choice>
              <mc:Fallback>
                <p:oleObj name="Worksheet" r:id="rId4" imgW="7791602" imgH="3971849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878013"/>
                        <a:ext cx="7878763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69925"/>
          </a:xfrm>
        </p:spPr>
        <p:txBody>
          <a:bodyPr/>
          <a:lstStyle/>
          <a:p>
            <a:pPr algn="ctr" eaLnBrk="1" hangingPunct="1"/>
            <a:r>
              <a:rPr lang="en-US" b="1" smtClean="0"/>
              <a:t>What do our UG students know?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077200" cy="4191000"/>
          </a:xfrm>
        </p:spPr>
        <p:txBody>
          <a:bodyPr/>
          <a:lstStyle/>
          <a:p>
            <a:pPr eaLnBrk="1" hangingPunct="1"/>
            <a:r>
              <a:rPr lang="en-US" b="1" smtClean="0"/>
              <a:t>ESSENTIAL BUSINESS KNOWLEDGE</a:t>
            </a:r>
          </a:p>
          <a:p>
            <a:pPr lvl="1" eaLnBrk="1" hangingPunct="1"/>
            <a:r>
              <a:rPr lang="en-US" smtClean="0"/>
              <a:t>Assessed via the Business Assessment Test (BAT) – 80 Multiple Choice Qs</a:t>
            </a:r>
          </a:p>
          <a:p>
            <a:pPr lvl="1" eaLnBrk="1" hangingPunct="1"/>
            <a:r>
              <a:rPr lang="en-US" smtClean="0"/>
              <a:t>Administered across the CSU system</a:t>
            </a:r>
          </a:p>
          <a:p>
            <a:pPr lvl="1" eaLnBrk="1" hangingPunct="1"/>
            <a:r>
              <a:rPr lang="en-US" smtClean="0"/>
              <a:t>Given in MGT 405, the college-wide capstone course</a:t>
            </a:r>
          </a:p>
          <a:p>
            <a:pPr lvl="1" eaLnBrk="1" hangingPunct="1"/>
            <a:r>
              <a:rPr lang="en-US" smtClean="0"/>
              <a:t>Assesses: Accounting, Business Law, Economics, Finance, Info Systems, Management, Marketing,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746125"/>
          </a:xfrm>
        </p:spPr>
        <p:txBody>
          <a:bodyPr/>
          <a:lstStyle/>
          <a:p>
            <a:pPr algn="ctr" eaLnBrk="1" hangingPunct="1"/>
            <a:r>
              <a:rPr lang="en-US" b="1" smtClean="0"/>
              <a:t>SDSU Longitudinal Comparisons</a:t>
            </a:r>
          </a:p>
        </p:txBody>
      </p:sp>
      <p:graphicFrame>
        <p:nvGraphicFramePr>
          <p:cNvPr id="18435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533400" y="1857375"/>
          <a:ext cx="8153400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Worksheet" r:id="rId4" imgW="8258251" imgH="3895649" progId="Excel.Sheet.8">
                  <p:embed/>
                </p:oleObj>
              </mc:Choice>
              <mc:Fallback>
                <p:oleObj name="Worksheet" r:id="rId4" imgW="8258251" imgH="3895649" progId="Excel.Sheet.8">
                  <p:embed/>
                  <p:pic>
                    <p:nvPicPr>
                      <p:cNvPr id="0" name="Table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57375"/>
                        <a:ext cx="8153400" cy="384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" y="6324600"/>
            <a:ext cx="906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600"/>
              <a:t>2008 &amp; after:  scores used adjusted scoring that removed 22 items of questionable validity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/>
          <a:lstStyle/>
          <a:p>
            <a:pPr algn="ctr"/>
            <a:r>
              <a:rPr lang="en-US" b="1" smtClean="0"/>
              <a:t>SDSU Longitudinal Comparisons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</p:nvPr>
        </p:nvGraphicFramePr>
        <p:xfrm>
          <a:off x="584200" y="1879600"/>
          <a:ext cx="8051800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r:id="rId4" imgW="8053514" imgH="3938357" progId="Excel.Chart.8">
                  <p:embed/>
                </p:oleObj>
              </mc:Choice>
              <mc:Fallback>
                <p:oleObj r:id="rId4" imgW="8053514" imgH="3938357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879600"/>
                        <a:ext cx="8051800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5400" smtClean="0"/>
              <a:t>What do our students know? 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181600"/>
          </a:xfrm>
        </p:spPr>
        <p:txBody>
          <a:bodyPr/>
          <a:lstStyle/>
          <a:p>
            <a:pPr eaLnBrk="1" hangingPunct="1"/>
            <a:r>
              <a:rPr lang="en-US" sz="2700" smtClean="0"/>
              <a:t>Communication Skills</a:t>
            </a:r>
          </a:p>
          <a:p>
            <a:pPr lvl="1" eaLnBrk="1" hangingPunct="1"/>
            <a:r>
              <a:rPr lang="en-US" sz="2200" smtClean="0"/>
              <a:t>Our students are fairly good oral communicators</a:t>
            </a:r>
          </a:p>
          <a:p>
            <a:pPr lvl="1" eaLnBrk="1" hangingPunct="1"/>
            <a:r>
              <a:rPr lang="en-US" sz="2200" smtClean="0"/>
              <a:t>Our students are fair writers</a:t>
            </a:r>
          </a:p>
          <a:p>
            <a:pPr eaLnBrk="1" hangingPunct="1"/>
            <a:r>
              <a:rPr lang="en-US" sz="2700" smtClean="0"/>
              <a:t>Critical Thinking Skills</a:t>
            </a:r>
          </a:p>
          <a:p>
            <a:pPr lvl="1" eaLnBrk="1" hangingPunct="1"/>
            <a:r>
              <a:rPr lang="en-US" sz="2200" smtClean="0"/>
              <a:t>Our students are fair critical thinkers </a:t>
            </a:r>
          </a:p>
          <a:p>
            <a:pPr eaLnBrk="1" hangingPunct="1"/>
            <a:r>
              <a:rPr lang="en-US" sz="2700" smtClean="0"/>
              <a:t>Ethical Reasoning Skills</a:t>
            </a:r>
          </a:p>
          <a:p>
            <a:pPr lvl="1" eaLnBrk="1" hangingPunct="1"/>
            <a:r>
              <a:rPr lang="en-US" sz="2200" smtClean="0"/>
              <a:t>Our students have good ethical reasoning skills</a:t>
            </a:r>
          </a:p>
          <a:p>
            <a:pPr eaLnBrk="1" hangingPunct="1"/>
            <a:r>
              <a:rPr lang="en-US" sz="2700" smtClean="0"/>
              <a:t>Global Perspective</a:t>
            </a:r>
          </a:p>
          <a:p>
            <a:pPr lvl="1" eaLnBrk="1" hangingPunct="1"/>
            <a:r>
              <a:rPr lang="en-US" sz="2200" smtClean="0"/>
              <a:t>Our students have somewhat weak global perspectives</a:t>
            </a:r>
          </a:p>
          <a:p>
            <a:pPr eaLnBrk="1" hangingPunct="1"/>
            <a:r>
              <a:rPr lang="en-US" sz="2700" smtClean="0"/>
              <a:t>Essential Business Knowledge</a:t>
            </a:r>
          </a:p>
          <a:p>
            <a:pPr lvl="1" eaLnBrk="1" hangingPunct="1"/>
            <a:r>
              <a:rPr lang="en-US" sz="2200" smtClean="0"/>
              <a:t>Our students are generally weak on knowledge of essential business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What do we want our UG students to know?</a:t>
            </a:r>
          </a:p>
        </p:txBody>
      </p:sp>
      <p:graphicFrame>
        <p:nvGraphicFramePr>
          <p:cNvPr id="5154" name="Group 34"/>
          <p:cNvGraphicFramePr>
            <a:graphicFrameLocks noGrp="1"/>
          </p:cNvGraphicFramePr>
          <p:nvPr>
            <p:ph type="tbl" idx="1"/>
          </p:nvPr>
        </p:nvGraphicFramePr>
        <p:xfrm>
          <a:off x="381000" y="1752600"/>
          <a:ext cx="8305800" cy="4384674"/>
        </p:xfrm>
        <a:graphic>
          <a:graphicData uri="http://schemas.openxmlformats.org/drawingml/2006/table">
            <a:tbl>
              <a:tblPr/>
              <a:tblGrid>
                <a:gridCol w="3200400"/>
                <a:gridCol w="1676400"/>
                <a:gridCol w="1752600"/>
                <a:gridCol w="1676400"/>
              </a:tblGrid>
              <a:tr h="822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 Learning Outcome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#1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Assessed in: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#2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Assessed in: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#3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Assessed in: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 Skills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Oral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2004-2005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2008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Written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2005-2006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2009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Critical Thinking Skills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2006-2007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2009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Ethical Reasoning Skills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2007-2008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2011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 Perspective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 - New in ‘09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Spring 2011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Essential Business Knowledge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Annually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Annually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Annually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What do our UG students know?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smtClean="0"/>
              <a:t>ORAL COMMUNICATION SKILLS</a:t>
            </a:r>
          </a:p>
          <a:p>
            <a:pPr eaLnBrk="1" hangingPunct="1">
              <a:lnSpc>
                <a:spcPct val="90000"/>
              </a:lnSpc>
            </a:pPr>
            <a:endParaRPr lang="en-US" b="1" u="sng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Assessed in 2004, 2008, &amp; 2010 from presentations in capstone courses across departments.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UG Committee members were trained and normed then attended classes to observe and rate presentations.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Assessed using the CBA Oral Communication Rubric </a:t>
            </a:r>
            <a:r>
              <a:rPr lang="en-US" sz="1600" smtClean="0"/>
              <a:t>(Exceeds, Meets, Below Expectations).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What do our UG students know?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smtClean="0"/>
              <a:t>ORAL COMMUNICATION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Rubric rates on five criteria: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Organization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Voice Quality &amp; 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Mannerisms &amp; Body Language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Professionalism &amp; Appearance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Rapport with Audience &amp; Use of Media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Students had the rubric in the course prior to presentations (and hopefully in other courses as well.)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smtClean="0"/>
              <a:t>The student will communicate effectively with individuals, teams, and large groups – </a:t>
            </a:r>
            <a:br>
              <a:rPr lang="en-US" sz="3200" b="1" smtClean="0"/>
            </a:br>
            <a:r>
              <a:rPr lang="en-US" sz="3200" b="1" smtClean="0"/>
              <a:t>focus: oral communication.</a:t>
            </a:r>
            <a:r>
              <a:rPr lang="en-US" sz="3200" smtClean="0"/>
              <a:t> </a:t>
            </a:r>
          </a:p>
        </p:txBody>
      </p:sp>
      <p:graphicFrame>
        <p:nvGraphicFramePr>
          <p:cNvPr id="7171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381000" y="2009775"/>
          <a:ext cx="84582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Worksheet" r:id="rId5" imgW="7677182" imgH="3438538" progId="Excel.Sheet.8">
                  <p:embed/>
                </p:oleObj>
              </mc:Choice>
              <mc:Fallback>
                <p:oleObj name="Worksheet" r:id="rId5" imgW="7677182" imgH="3438538" progId="Excel.Sheet.8">
                  <p:embed/>
                  <p:pic>
                    <p:nvPicPr>
                      <p:cNvPr id="0" name="Char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09775"/>
                        <a:ext cx="845820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smtClean="0"/>
              <a:t>The student will communicate effectively with individuals, teams, and large groups – </a:t>
            </a:r>
            <a:br>
              <a:rPr lang="en-US" sz="3200" b="1" smtClean="0"/>
            </a:br>
            <a:r>
              <a:rPr lang="en-US" sz="3200" b="1" smtClean="0"/>
              <a:t>focus: oral communication.</a:t>
            </a:r>
            <a:r>
              <a:rPr lang="en-US" sz="3200" smtClean="0"/>
              <a:t> </a:t>
            </a:r>
          </a:p>
        </p:txBody>
      </p:sp>
      <p:graphicFrame>
        <p:nvGraphicFramePr>
          <p:cNvPr id="8195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381000" y="1876425"/>
          <a:ext cx="8458200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r:id="rId5" imgW="7705786" imgH="3695597" progId="Excel.Sheet.8">
                  <p:embed/>
                </p:oleObj>
              </mc:Choice>
              <mc:Fallback>
                <p:oleObj name="Worksheet" r:id="rId5" imgW="7705786" imgH="3695597" progId="Excel.Sheet.8">
                  <p:embed/>
                  <p:pic>
                    <p:nvPicPr>
                      <p:cNvPr id="0" name="Char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76425"/>
                        <a:ext cx="8458200" cy="405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What do our UG students know?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038600"/>
          </a:xfrm>
        </p:spPr>
        <p:txBody>
          <a:bodyPr/>
          <a:lstStyle/>
          <a:p>
            <a:pPr eaLnBrk="1" hangingPunct="1"/>
            <a:r>
              <a:rPr lang="en-US" sz="2700" b="1" smtClean="0"/>
              <a:t>WRITTEN COMMUNICATION SKILLS</a:t>
            </a:r>
          </a:p>
          <a:p>
            <a:pPr lvl="1" eaLnBrk="1" hangingPunct="1"/>
            <a:r>
              <a:rPr lang="en-US" sz="2200" smtClean="0"/>
              <a:t>Assessed using the Writing Proficiency Assessment (WPA).</a:t>
            </a:r>
          </a:p>
          <a:p>
            <a:pPr lvl="1" eaLnBrk="1" hangingPunct="1"/>
            <a:r>
              <a:rPr lang="en-US" sz="2200" smtClean="0"/>
              <a:t>WPA is assessed on a 12 point scale where 10-12 Exceeds Expectations, 8-9 Meets Expectations, Below 8 falls Below Expectations; Scale equates to the CBA Written Communication Rubric.</a:t>
            </a:r>
          </a:p>
          <a:p>
            <a:pPr lvl="1" eaLnBrk="1" hangingPunct="1"/>
            <a:r>
              <a:rPr lang="en-US" sz="2200" smtClean="0"/>
              <a:t>Assessed on six criteria: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Content			Organization	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Audience		Style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smtClean="0"/>
              <a:t>Mechanics		Referencing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algn="ctr"/>
            <a:r>
              <a:rPr lang="en-US" sz="3200" b="1" smtClean="0"/>
              <a:t>The student will use clear and concise communication in the written form </a:t>
            </a:r>
            <a:endParaRPr lang="en-US" sz="3200" smtClean="0"/>
          </a:p>
        </p:txBody>
      </p:sp>
      <p:graphicFrame>
        <p:nvGraphicFramePr>
          <p:cNvPr id="10243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4" imgW="8151058" imgH="4041998" progId="Excel.Chart.8">
                  <p:embed/>
                </p:oleObj>
              </mc:Choice>
              <mc:Fallback>
                <p:oleObj r:id="rId4" imgW="8151058" imgH="404199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153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What do our UG students know?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b="1" smtClean="0"/>
              <a:t>CRITICAL THINKING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Assessed using essay questions from final exam in MGT 405, the college-wide capstone course.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Assessed using a 4 point rubric (Below Expectations, Approaches Expectations, Meets Expectations, Exceeds Expectations).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Assessed on six criteria: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	</a:t>
            </a:r>
            <a:r>
              <a:rPr lang="en-US" sz="1800" smtClean="0"/>
              <a:t>Understands Question/Issue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Use data to illustrate position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Uses models &amp; frameworks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Applies concepts to issues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Thinks strategically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Arrives at logical conclusions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700" b="1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1826</TotalTime>
  <Words>667</Words>
  <Application>Microsoft Office PowerPoint</Application>
  <PresentationFormat>On-screen Show (4:3)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Refined</vt:lpstr>
      <vt:lpstr>Worksheet</vt:lpstr>
      <vt:lpstr>Microsoft Excel Chart</vt:lpstr>
      <vt:lpstr>What do our students know?</vt:lpstr>
      <vt:lpstr>What do we want our UG students to know?</vt:lpstr>
      <vt:lpstr>What do our UG students know?</vt:lpstr>
      <vt:lpstr>What do our UG students know?</vt:lpstr>
      <vt:lpstr>The student will communicate effectively with individuals, teams, and large groups –  focus: oral communication. </vt:lpstr>
      <vt:lpstr>The student will communicate effectively with individuals, teams, and large groups –  focus: oral communication. </vt:lpstr>
      <vt:lpstr>What do our UG students know?</vt:lpstr>
      <vt:lpstr>The student will use clear and concise communication in the written form </vt:lpstr>
      <vt:lpstr>What do our UG students know?</vt:lpstr>
      <vt:lpstr>Critical Thinking Skills</vt:lpstr>
      <vt:lpstr>What do our UG students know?</vt:lpstr>
      <vt:lpstr>Ethical Reasoning Skills</vt:lpstr>
      <vt:lpstr>What do our UG students know?</vt:lpstr>
      <vt:lpstr>Global Perspective</vt:lpstr>
      <vt:lpstr>What do our UG students know?</vt:lpstr>
      <vt:lpstr>SDSU Longitudinal Comparisons</vt:lpstr>
      <vt:lpstr>SDSU Longitudinal Comparisons</vt:lpstr>
      <vt:lpstr>What do our students know? Summary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our students know?</dc:title>
  <dc:creator>Kathy</dc:creator>
  <cp:lastModifiedBy>Kathy Krentler</cp:lastModifiedBy>
  <cp:revision>163</cp:revision>
  <dcterms:created xsi:type="dcterms:W3CDTF">2008-06-03T20:45:24Z</dcterms:created>
  <dcterms:modified xsi:type="dcterms:W3CDTF">2011-04-28T23:34:54Z</dcterms:modified>
</cp:coreProperties>
</file>